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9" r:id="rId2"/>
    <p:sldId id="266" r:id="rId3"/>
    <p:sldId id="267" r:id="rId4"/>
    <p:sldId id="257" r:id="rId5"/>
    <p:sldId id="258" r:id="rId6"/>
    <p:sldId id="260" r:id="rId7"/>
    <p:sldId id="261" r:id="rId8"/>
    <p:sldId id="268" r:id="rId9"/>
    <p:sldId id="262" r:id="rId10"/>
    <p:sldId id="263" r:id="rId11"/>
    <p:sldId id="264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1" r:id="rId21"/>
    <p:sldId id="355" r:id="rId22"/>
    <p:sldId id="282" r:id="rId23"/>
    <p:sldId id="283" r:id="rId24"/>
    <p:sldId id="287" r:id="rId25"/>
    <p:sldId id="296" r:id="rId26"/>
    <p:sldId id="307" r:id="rId27"/>
    <p:sldId id="302" r:id="rId28"/>
    <p:sldId id="292" r:id="rId29"/>
    <p:sldId id="293" r:id="rId30"/>
    <p:sldId id="303" r:id="rId31"/>
    <p:sldId id="305" r:id="rId32"/>
    <p:sldId id="308" r:id="rId33"/>
    <p:sldId id="313" r:id="rId34"/>
    <p:sldId id="314" r:id="rId35"/>
    <p:sldId id="321" r:id="rId36"/>
    <p:sldId id="315" r:id="rId37"/>
    <p:sldId id="317" r:id="rId38"/>
    <p:sldId id="323" r:id="rId39"/>
    <p:sldId id="325" r:id="rId40"/>
    <p:sldId id="335" r:id="rId41"/>
    <p:sldId id="327" r:id="rId42"/>
    <p:sldId id="328" r:id="rId43"/>
    <p:sldId id="329" r:id="rId44"/>
    <p:sldId id="330" r:id="rId45"/>
    <p:sldId id="331" r:id="rId46"/>
    <p:sldId id="333" r:id="rId47"/>
    <p:sldId id="334" r:id="rId48"/>
    <p:sldId id="338" r:id="rId49"/>
    <p:sldId id="339" r:id="rId50"/>
    <p:sldId id="340" r:id="rId51"/>
    <p:sldId id="347" r:id="rId52"/>
    <p:sldId id="345" r:id="rId53"/>
    <p:sldId id="346" r:id="rId54"/>
    <p:sldId id="342" r:id="rId55"/>
    <p:sldId id="349" r:id="rId56"/>
    <p:sldId id="350" r:id="rId57"/>
    <p:sldId id="351" r:id="rId58"/>
    <p:sldId id="352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284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22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558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0253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179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520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9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971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125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6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268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51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746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55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01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11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48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2F461-3DCE-4A82-B4E0-6FAE2839E487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7F66E-0FD5-4F7B-BD93-2C679E207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2524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19" y="731519"/>
            <a:ext cx="10367681" cy="53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2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75211" y="811434"/>
            <a:ext cx="10633166" cy="5236670"/>
            <a:chOff x="1231187" y="1437683"/>
            <a:chExt cx="8693611" cy="5348623"/>
          </a:xfrm>
        </p:grpSpPr>
        <p:sp>
          <p:nvSpPr>
            <p:cNvPr id="2" name="TextBox 1"/>
            <p:cNvSpPr txBox="1"/>
            <p:nvPr/>
          </p:nvSpPr>
          <p:spPr>
            <a:xfrm>
              <a:off x="1260567" y="1437683"/>
              <a:ext cx="866423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latin typeface="Arial Black" panose="020B0A04020102020204" pitchFamily="34" charset="0"/>
                </a:rPr>
                <a:t>As a result, thousand od European moved to America and slaves </a:t>
              </a:r>
            </a:p>
            <a:p>
              <a:r>
                <a:rPr lang="en-US" dirty="0">
                  <a:latin typeface="Arial Black" panose="020B0A04020102020204" pitchFamily="34" charset="0"/>
                </a:rPr>
                <a:t> </a:t>
              </a:r>
              <a:r>
                <a:rPr lang="en-US" dirty="0" smtClean="0">
                  <a:latin typeface="Arial Black" panose="020B0A04020102020204" pitchFamily="34" charset="0"/>
                </a:rPr>
                <a:t>   captured in Africa worked in plantation of cotton and sugar </a:t>
              </a:r>
            </a:p>
            <a:p>
              <a:r>
                <a:rPr lang="en-US" dirty="0">
                  <a:latin typeface="Arial Black" panose="020B0A04020102020204" pitchFamily="34" charset="0"/>
                </a:rPr>
                <a:t> </a:t>
              </a:r>
              <a:r>
                <a:rPr lang="en-US" dirty="0" smtClean="0">
                  <a:latin typeface="Arial Black" panose="020B0A04020102020204" pitchFamily="34" charset="0"/>
                </a:rPr>
                <a:t>   for European market. </a:t>
              </a:r>
            </a:p>
            <a:p>
              <a:endParaRPr lang="en-US" dirty="0" smtClean="0">
                <a:latin typeface="Arial Black" panose="020B0A040201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latin typeface="Arial Black" panose="020B0A04020102020204" pitchFamily="34" charset="0"/>
                </a:rPr>
                <a:t>Europe emerged a the centre of world trade.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187" y="3320606"/>
              <a:ext cx="8380004" cy="3465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661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718457"/>
            <a:ext cx="10293532" cy="539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9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65465" y="744037"/>
            <a:ext cx="9981655" cy="5604511"/>
            <a:chOff x="1265465" y="744037"/>
            <a:chExt cx="9981655" cy="5604511"/>
          </a:xfrm>
        </p:grpSpPr>
        <p:grpSp>
          <p:nvGrpSpPr>
            <p:cNvPr id="7" name="Group 6"/>
            <p:cNvGrpSpPr/>
            <p:nvPr/>
          </p:nvGrpSpPr>
          <p:grpSpPr>
            <a:xfrm>
              <a:off x="1265465" y="744037"/>
              <a:ext cx="9981655" cy="5604511"/>
              <a:chOff x="1265465" y="744038"/>
              <a:chExt cx="9344025" cy="45339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5465" y="744038"/>
                <a:ext cx="6134100" cy="453390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9565" y="2340172"/>
                <a:ext cx="3209925" cy="2937766"/>
              </a:xfrm>
              <a:prstGeom prst="rect">
                <a:avLst/>
              </a:prstGeom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152" y="744037"/>
              <a:ext cx="3428968" cy="1973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08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40" y="717776"/>
            <a:ext cx="10360343" cy="533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0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01337" y="483326"/>
            <a:ext cx="10398034" cy="5630091"/>
            <a:chOff x="901337" y="483326"/>
            <a:chExt cx="10398034" cy="5630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37" y="1252767"/>
              <a:ext cx="10398034" cy="486065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319349" y="483326"/>
              <a:ext cx="92015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atin typeface="Algerian" panose="04020705040A02060702" pitchFamily="82" charset="0"/>
                </a:rPr>
                <a:t>GLOBAL AGRICULTURAL ECONOMY</a:t>
              </a:r>
              <a:endParaRPr lang="en-US" sz="4400" dirty="0">
                <a:latin typeface="Algerian" panose="04020705040A020607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21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3" y="718457"/>
            <a:ext cx="10502537" cy="536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0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55235" y="747983"/>
            <a:ext cx="10283326" cy="5365433"/>
            <a:chOff x="1055234" y="747984"/>
            <a:chExt cx="10387829" cy="42796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234" y="747985"/>
              <a:ext cx="6804115" cy="423862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651" y="747984"/>
              <a:ext cx="3618412" cy="4279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2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0592" y="722673"/>
            <a:ext cx="10473282" cy="5482183"/>
            <a:chOff x="930592" y="722674"/>
            <a:chExt cx="10473282" cy="45243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92" y="722675"/>
              <a:ext cx="6124575" cy="452437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167" y="722674"/>
              <a:ext cx="4348707" cy="4524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64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6" y="696412"/>
            <a:ext cx="10416268" cy="543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7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05" y="796834"/>
            <a:ext cx="10183586" cy="539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7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49778" y="666206"/>
            <a:ext cx="10217331" cy="5486400"/>
            <a:chOff x="819150" y="1209675"/>
            <a:chExt cx="10217331" cy="44386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381" y="1209675"/>
              <a:ext cx="5753100" cy="443865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150" y="1209675"/>
              <a:ext cx="4464231" cy="4438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561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64882" y="809625"/>
            <a:ext cx="10347552" cy="5212352"/>
            <a:chOff x="964882" y="809625"/>
            <a:chExt cx="10347552" cy="43243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882" y="809625"/>
              <a:ext cx="6951209" cy="432435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6091" y="809625"/>
              <a:ext cx="3396343" cy="4324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375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225" y="457200"/>
            <a:ext cx="55435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30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" y="731520"/>
            <a:ext cx="10254343" cy="52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4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53044" y="703489"/>
            <a:ext cx="10437767" cy="5383802"/>
            <a:chOff x="953044" y="703489"/>
            <a:chExt cx="10302241" cy="46672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44" y="703489"/>
              <a:ext cx="5761265" cy="466725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4309" y="703489"/>
              <a:ext cx="4540976" cy="4667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417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70993" y="726486"/>
            <a:ext cx="10532881" cy="5439184"/>
            <a:chOff x="870993" y="726485"/>
            <a:chExt cx="10577982" cy="43338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993" y="726485"/>
              <a:ext cx="6296025" cy="433387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018" y="726485"/>
              <a:ext cx="4281957" cy="4333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533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22961" y="718457"/>
            <a:ext cx="10580915" cy="5486400"/>
            <a:chOff x="2121989" y="294279"/>
            <a:chExt cx="7892928" cy="66586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1989" y="294279"/>
              <a:ext cx="4227750" cy="665861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740" y="294279"/>
              <a:ext cx="3665177" cy="6658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236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06100" y="691515"/>
            <a:ext cx="10393271" cy="5338498"/>
            <a:chOff x="906100" y="691515"/>
            <a:chExt cx="10393271" cy="533849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367" y="691516"/>
              <a:ext cx="4781004" cy="45336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100" y="691515"/>
              <a:ext cx="5612267" cy="453362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20561" y="5383682"/>
              <a:ext cx="41985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Rastafarianism – Jamaican reggae star</a:t>
              </a: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       (Bob Marley)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83253" y="5383682"/>
              <a:ext cx="1710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Chutney music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792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00952" y="744631"/>
            <a:ext cx="10475260" cy="5467910"/>
            <a:chOff x="900952" y="744631"/>
            <a:chExt cx="9991165" cy="54679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953" y="744631"/>
              <a:ext cx="9991163" cy="1657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952" y="2386209"/>
              <a:ext cx="9991165" cy="3826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813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2" y="815476"/>
            <a:ext cx="10548121" cy="537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14399" y="815475"/>
            <a:ext cx="10398035" cy="5363256"/>
            <a:chOff x="914399" y="815475"/>
            <a:chExt cx="10398035" cy="33963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399" y="815475"/>
              <a:ext cx="5290457" cy="339634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4857" y="815476"/>
              <a:ext cx="5107577" cy="3396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763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6" y="731520"/>
            <a:ext cx="10241280" cy="55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01337" y="700495"/>
            <a:ext cx="10399488" cy="5504362"/>
            <a:chOff x="901337" y="700495"/>
            <a:chExt cx="10399488" cy="55043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37" y="700495"/>
              <a:ext cx="10399488" cy="284974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37" y="3550240"/>
              <a:ext cx="5146765" cy="265461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102" y="3550240"/>
              <a:ext cx="5252723" cy="2654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841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6228" y="727437"/>
            <a:ext cx="10440081" cy="5385979"/>
            <a:chOff x="846228" y="727438"/>
            <a:chExt cx="10440081" cy="45148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228" y="727438"/>
              <a:ext cx="6162675" cy="45148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903" y="727438"/>
              <a:ext cx="4277406" cy="4514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257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43841" y="744583"/>
            <a:ext cx="10457584" cy="5418093"/>
            <a:chOff x="943841" y="744583"/>
            <a:chExt cx="10457584" cy="54180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669" y="1552576"/>
              <a:ext cx="5235756" cy="234015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841" y="1552576"/>
              <a:ext cx="5221828" cy="46101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058903" y="744583"/>
              <a:ext cx="57246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  <a:latin typeface="Algerian" panose="04020705040A02060702" pitchFamily="82" charset="0"/>
                </a:rPr>
                <a:t>THE INTER-WAR ECONOMY</a:t>
              </a:r>
              <a:endParaRPr lang="en-US" sz="3600" dirty="0">
                <a:solidFill>
                  <a:schemeClr val="bg1"/>
                </a:solidFill>
                <a:latin typeface="Algerian" panose="04020705040A02060702" pitchFamily="82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669" y="3644129"/>
              <a:ext cx="5235756" cy="2518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924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4193" y="713015"/>
            <a:ext cx="10480493" cy="5374276"/>
            <a:chOff x="884193" y="713015"/>
            <a:chExt cx="10480493" cy="53742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193" y="713015"/>
              <a:ext cx="5464356" cy="537427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549" y="713015"/>
              <a:ext cx="5016137" cy="53742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38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02290" y="758733"/>
            <a:ext cx="10570238" cy="5328558"/>
            <a:chOff x="902290" y="758733"/>
            <a:chExt cx="10570238" cy="53285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290" y="758733"/>
              <a:ext cx="5668327" cy="532855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617" y="758733"/>
              <a:ext cx="4901911" cy="5328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285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62149" y="437883"/>
            <a:ext cx="10312357" cy="5571032"/>
            <a:chOff x="862149" y="437883"/>
            <a:chExt cx="10312357" cy="5571032"/>
          </a:xfrm>
        </p:grpSpPr>
        <p:sp>
          <p:nvSpPr>
            <p:cNvPr id="6" name="TextBox 5"/>
            <p:cNvSpPr txBox="1"/>
            <p:nvPr/>
          </p:nvSpPr>
          <p:spPr>
            <a:xfrm>
              <a:off x="2050869" y="437883"/>
              <a:ext cx="75697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  <a:latin typeface="Algerian" panose="04020705040A02060702" pitchFamily="82" charset="0"/>
                </a:rPr>
                <a:t>ASSEMBLY LINE – CONVEYOR BELT</a:t>
              </a:r>
              <a:endParaRPr lang="en-US" sz="3600" dirty="0">
                <a:solidFill>
                  <a:schemeClr val="bg1"/>
                </a:solidFill>
                <a:latin typeface="Algerian" panose="04020705040A02060702" pitchFamily="82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62149" y="1214845"/>
              <a:ext cx="10312357" cy="4794070"/>
              <a:chOff x="1322770" y="1214844"/>
              <a:chExt cx="9851736" cy="5249545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0896" y="1214844"/>
                <a:ext cx="9833610" cy="3679885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322770" y="4894729"/>
                <a:ext cx="9851736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</a:rPr>
                  <a:t>The assembly line forced workers to repeat a single task </a:t>
                </a:r>
              </a:p>
              <a:p>
                <a:r>
                  <a:rPr lang="en-US" sz="3200" dirty="0" smtClean="0">
                    <a:solidFill>
                      <a:schemeClr val="bg1"/>
                    </a:solidFill>
                  </a:rPr>
                  <a:t>mechanically and continuously – such as fitting a particular </a:t>
                </a:r>
              </a:p>
              <a:p>
                <a:r>
                  <a:rPr lang="en-US" sz="3200" dirty="0" smtClean="0">
                    <a:solidFill>
                      <a:schemeClr val="bg1"/>
                    </a:solidFill>
                  </a:rPr>
                  <a:t>part to the car – at a pace dictated by the conveyor belt.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710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44" y="740704"/>
            <a:ext cx="6086475" cy="5294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19" y="3474722"/>
            <a:ext cx="4498832" cy="2560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19" y="740705"/>
            <a:ext cx="4498832" cy="273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1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61417" y="909091"/>
            <a:ext cx="10224893" cy="5139011"/>
            <a:chOff x="1061417" y="909092"/>
            <a:chExt cx="10224893" cy="46196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17" y="909093"/>
              <a:ext cx="6200775" cy="461962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192" y="909092"/>
              <a:ext cx="4024118" cy="4619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804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88274" y="757646"/>
            <a:ext cx="10450286" cy="5408024"/>
            <a:chOff x="888274" y="757646"/>
            <a:chExt cx="10136777" cy="54080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74" y="757646"/>
              <a:ext cx="10136777" cy="330490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74" y="3831772"/>
              <a:ext cx="10136777" cy="2333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762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59" y="827635"/>
            <a:ext cx="10219731" cy="512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1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49085" y="744583"/>
            <a:ext cx="10502537" cy="5421086"/>
            <a:chOff x="1099593" y="1039721"/>
            <a:chExt cx="9559698" cy="45434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593" y="1039722"/>
              <a:ext cx="4243116" cy="454342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903" y="1039721"/>
              <a:ext cx="5068388" cy="4543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11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01336" y="705592"/>
            <a:ext cx="10515600" cy="5420888"/>
            <a:chOff x="1048837" y="783969"/>
            <a:chExt cx="10341974" cy="519882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837" y="783969"/>
              <a:ext cx="5874477" cy="519882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314" y="817751"/>
              <a:ext cx="4467497" cy="5165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983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66009" y="1056860"/>
            <a:ext cx="10152189" cy="4978180"/>
            <a:chOff x="1166009" y="1056860"/>
            <a:chExt cx="10152189" cy="49781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09" y="1056860"/>
              <a:ext cx="5278752" cy="497818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761" y="1056860"/>
              <a:ext cx="4873437" cy="4978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5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83772" y="1168846"/>
            <a:ext cx="10450285" cy="4892320"/>
            <a:chOff x="783772" y="687612"/>
            <a:chExt cx="10450285" cy="53735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72" y="687612"/>
              <a:ext cx="5603966" cy="537355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738" y="687612"/>
              <a:ext cx="4846319" cy="537355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717074" y="522515"/>
            <a:ext cx="7083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US AND THE GREAT DEPRESSION</a:t>
            </a:r>
            <a:endParaRPr lang="en-US" sz="36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0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13875" y="846181"/>
            <a:ext cx="10534923" cy="5058230"/>
            <a:chOff x="913875" y="846181"/>
            <a:chExt cx="10534923" cy="50582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875" y="846182"/>
              <a:ext cx="6143625" cy="505822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7500" y="846181"/>
              <a:ext cx="4391298" cy="5058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51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81004" y="830813"/>
            <a:ext cx="10344494" cy="5165038"/>
            <a:chOff x="981003" y="830813"/>
            <a:chExt cx="10579625" cy="51650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003" y="830813"/>
              <a:ext cx="5693250" cy="516503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1245" y="830813"/>
              <a:ext cx="4859383" cy="261778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1245" y="3448594"/>
              <a:ext cx="4859383" cy="254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621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54741" y="886450"/>
            <a:ext cx="10246660" cy="5205067"/>
            <a:chOff x="954741" y="886450"/>
            <a:chExt cx="10246660" cy="52050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741" y="886450"/>
              <a:ext cx="6284281" cy="520506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9023" y="886451"/>
              <a:ext cx="3962378" cy="418309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780928" y="5211197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Economist</a:t>
              </a:r>
              <a:r>
                <a:rPr lang="en-US" dirty="0" smtClean="0">
                  <a:latin typeface="Arial Black" panose="020B0A04020102020204" pitchFamily="34" charset="0"/>
                </a:rPr>
                <a:t>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98883" y="5722185"/>
              <a:ext cx="2959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John Maynard Keynes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50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056537" y="365760"/>
            <a:ext cx="10151393" cy="6115722"/>
            <a:chOff x="1056538" y="365760"/>
            <a:chExt cx="9634570" cy="6115722"/>
          </a:xfrm>
        </p:grpSpPr>
        <p:sp>
          <p:nvSpPr>
            <p:cNvPr id="3" name="TextBox 2"/>
            <p:cNvSpPr txBox="1"/>
            <p:nvPr/>
          </p:nvSpPr>
          <p:spPr>
            <a:xfrm>
              <a:off x="1763485" y="365760"/>
              <a:ext cx="87078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Bahnschrift Light" panose="020B0502040204020203" pitchFamily="34" charset="0"/>
                </a:rPr>
                <a:t>REBUILDING A WORLD ECONOMY : The Post-War Era</a:t>
              </a:r>
              <a:endParaRPr lang="en-US" sz="2800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538" y="888980"/>
              <a:ext cx="5060863" cy="280896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3284" y="888980"/>
              <a:ext cx="4547824" cy="280896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538" y="3697941"/>
              <a:ext cx="5060863" cy="27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3284" y="3697940"/>
              <a:ext cx="2314916" cy="278354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484083" y="4221161"/>
              <a:ext cx="220702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Bahnschrift SemiBold" panose="020B0502040204020203" pitchFamily="34" charset="0"/>
                </a:rPr>
                <a:t>Vast parts of</a:t>
              </a:r>
            </a:p>
            <a:p>
              <a:r>
                <a:rPr lang="en-US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Europe and Asia </a:t>
              </a:r>
            </a:p>
            <a:p>
              <a:r>
                <a:rPr lang="en-US" dirty="0" smtClean="0">
                  <a:latin typeface="Bahnschrift SemiBold" panose="020B0502040204020203" pitchFamily="34" charset="0"/>
                </a:rPr>
                <a:t>were devasted and </a:t>
              </a:r>
            </a:p>
            <a:p>
              <a:r>
                <a:rPr lang="en-US" dirty="0" smtClean="0">
                  <a:latin typeface="Bahnschrift SemiBold" panose="020B0502040204020203" pitchFamily="34" charset="0"/>
                </a:rPr>
                <a:t>several cities were </a:t>
              </a:r>
            </a:p>
            <a:p>
              <a:r>
                <a:rPr lang="en-US" dirty="0" smtClean="0">
                  <a:latin typeface="Bahnschrift SemiBold" panose="020B0502040204020203" pitchFamily="34" charset="0"/>
                </a:rPr>
                <a:t>destroyed.</a:t>
              </a:r>
              <a:endParaRPr lang="en-US" dirty="0">
                <a:latin typeface="Bahnschrift SemiBol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18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" y="687274"/>
            <a:ext cx="6051401" cy="5484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12" y="687274"/>
            <a:ext cx="4517988" cy="548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3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814" y="1448253"/>
            <a:ext cx="4550974" cy="4708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7205" y="1448253"/>
            <a:ext cx="600356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Bahnschrift SemiBold" panose="020B0502040204020203" pitchFamily="34" charset="0"/>
              </a:rPr>
              <a:t>Vast parts of </a:t>
            </a:r>
            <a:r>
              <a:rPr lang="en-US" sz="2000" dirty="0" smtClean="0">
                <a:solidFill>
                  <a:srgbClr val="002060"/>
                </a:solidFill>
                <a:latin typeface="Bahnschrift SemiBold" panose="020B0502040204020203" pitchFamily="34" charset="0"/>
              </a:rPr>
              <a:t>Europe and Asia </a:t>
            </a:r>
            <a:r>
              <a:rPr lang="en-US" sz="2000" dirty="0" smtClean="0">
                <a:latin typeface="Bahnschrift SemiBold" panose="020B0502040204020203" pitchFamily="34" charset="0"/>
              </a:rPr>
              <a:t>were devasted</a:t>
            </a:r>
          </a:p>
          <a:p>
            <a:r>
              <a:rPr lang="en-US" sz="2000" dirty="0" smtClean="0">
                <a:latin typeface="Bahnschrift SemiBold" panose="020B0502040204020203" pitchFamily="34" charset="0"/>
              </a:rPr>
              <a:t>and several cities were destroyed. Reconstruction </a:t>
            </a:r>
          </a:p>
          <a:p>
            <a:r>
              <a:rPr lang="en-US" sz="2000" dirty="0" smtClean="0">
                <a:latin typeface="Bahnschrift SemiBold" panose="020B0502040204020203" pitchFamily="34" charset="0"/>
              </a:rPr>
              <a:t>was long and difficult task.</a:t>
            </a:r>
          </a:p>
          <a:p>
            <a:endParaRPr lang="en-US" sz="2000" dirty="0">
              <a:latin typeface="Bahnschrift SemiBold" panose="020B0502040204020203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Two crucial influences shaped post-war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reconstruction:</a:t>
            </a:r>
          </a:p>
          <a:p>
            <a:endParaRPr lang="en-US" sz="2000" dirty="0" smtClean="0">
              <a:latin typeface="Bahnschrift SemiBold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Bahnschrift SemiBold" panose="020B0502040204020203" pitchFamily="34" charset="0"/>
              </a:rPr>
              <a:t>The US emerged as the world’s dominant </a:t>
            </a:r>
          </a:p>
          <a:p>
            <a:r>
              <a:rPr lang="en-US" sz="2000" dirty="0" smtClean="0">
                <a:latin typeface="Bahnschrift SemiBold" panose="020B0502040204020203" pitchFamily="34" charset="0"/>
              </a:rPr>
              <a:t>political and economic power after the war.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latin typeface="Bahnschrift SemiBold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Bahnschrift SemiBold" panose="020B0502040204020203" pitchFamily="34" charset="0"/>
              </a:rPr>
              <a:t>Soviet Union became super power. It defeated </a:t>
            </a:r>
          </a:p>
          <a:p>
            <a:r>
              <a:rPr lang="en-US" sz="2000" dirty="0" smtClean="0">
                <a:latin typeface="Bahnschrift SemiBold" panose="020B0502040204020203" pitchFamily="34" charset="0"/>
              </a:rPr>
              <a:t>Nazi Germany. It transformed itself from an </a:t>
            </a:r>
          </a:p>
          <a:p>
            <a:r>
              <a:rPr lang="en-US" sz="2000" dirty="0" smtClean="0">
                <a:latin typeface="Bahnschrift SemiBold" panose="020B0502040204020203" pitchFamily="34" charset="0"/>
              </a:rPr>
              <a:t>agricultural country into a world power and as a </a:t>
            </a:r>
          </a:p>
          <a:p>
            <a:r>
              <a:rPr lang="en-US" sz="2000" dirty="0" smtClean="0">
                <a:latin typeface="Bahnschrift SemiBold" panose="020B0502040204020203" pitchFamily="34" charset="0"/>
              </a:rPr>
              <a:t>leader of the communist bloc,  Soviet Union posed </a:t>
            </a:r>
          </a:p>
          <a:p>
            <a:r>
              <a:rPr lang="en-US" sz="2000" dirty="0" smtClean="0">
                <a:latin typeface="Bahnschrift SemiBold" panose="020B0502040204020203" pitchFamily="34" charset="0"/>
              </a:rPr>
              <a:t>a  great threat to the capitalist economy</a:t>
            </a:r>
            <a:endParaRPr lang="en-US" sz="2000" dirty="0">
              <a:latin typeface="Bahnschrift SemiBol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6323" y="309202"/>
            <a:ext cx="6295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Post-War Reconstruction</a:t>
            </a:r>
            <a:endParaRPr lang="en-US" sz="36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7440" y="679269"/>
            <a:ext cx="7845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lgerian" panose="04020705040A02060702" pitchFamily="82" charset="0"/>
              </a:rPr>
              <a:t>Post-War Settlement and the Bretton Woods Institutions</a:t>
            </a:r>
            <a:endParaRPr lang="en-US" sz="2000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1966" y="1371600"/>
            <a:ext cx="6771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From inter-war economic experiences, two key 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lessons are drawn by the economist and politicians: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64490" y="2163003"/>
            <a:ext cx="9990744" cy="4002666"/>
            <a:chOff x="864490" y="2163003"/>
            <a:chExt cx="9990744" cy="3483670"/>
          </a:xfrm>
        </p:grpSpPr>
        <p:sp>
          <p:nvSpPr>
            <p:cNvPr id="4" name="TextBox 3"/>
            <p:cNvSpPr txBox="1"/>
            <p:nvPr/>
          </p:nvSpPr>
          <p:spPr>
            <a:xfrm>
              <a:off x="864490" y="2163003"/>
              <a:ext cx="5495612" cy="2973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The first lesson is </a:t>
              </a:r>
              <a:r>
                <a:rPr lang="en-US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an industrial society </a:t>
              </a:r>
              <a:endParaRPr lang="en-US" dirty="0" smtClean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  <a:p>
              <a:r>
                <a:rPr lang="en-US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     based </a:t>
              </a:r>
              <a:r>
                <a:rPr lang="en-US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on mass production </a:t>
              </a:r>
              <a:r>
                <a:rPr lang="en-US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cannot </a:t>
              </a:r>
              <a:r>
                <a:rPr lang="en-US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be sustained </a:t>
              </a:r>
              <a:endParaRPr lang="en-US" dirty="0" smtClean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    without </a:t>
              </a:r>
              <a:r>
                <a:rPr lang="en-US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mass consumption. </a:t>
              </a:r>
              <a:r>
                <a:rPr lang="en-US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Mass consumption</a:t>
              </a:r>
            </a:p>
            <a:p>
              <a:r>
                <a:rPr lang="en-US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     needed high </a:t>
              </a:r>
              <a:r>
                <a:rPr lang="en-US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and stable incomes. </a:t>
              </a:r>
              <a:r>
                <a:rPr lang="en-US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Stable incomes </a:t>
              </a:r>
            </a:p>
            <a:p>
              <a:r>
                <a:rPr lang="en-US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    require steady and full employment,  for this </a:t>
              </a:r>
            </a:p>
            <a:p>
              <a:r>
                <a:rPr lang="en-US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    government should take necessary steps.</a:t>
              </a:r>
            </a:p>
            <a:p>
              <a:endParaRPr lang="en-US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The second lesson related to a country’s </a:t>
              </a:r>
              <a:endParaRPr lang="en-US" dirty="0" smtClean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    economic </a:t>
              </a:r>
              <a:r>
                <a:rPr lang="en-US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links with </a:t>
              </a:r>
              <a:r>
                <a:rPr lang="en-US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other countries. The </a:t>
              </a:r>
              <a:r>
                <a:rPr lang="en-US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goal </a:t>
              </a:r>
              <a:r>
                <a:rPr lang="en-US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of</a:t>
              </a:r>
            </a:p>
            <a:p>
              <a:r>
                <a:rPr lang="en-US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    </a:t>
              </a:r>
              <a:r>
                <a:rPr lang="en-US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full employment could only be achieved if </a:t>
              </a:r>
              <a:endParaRPr lang="en-US" dirty="0" smtClean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  <a:p>
              <a:r>
                <a:rPr lang="en-US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     governments </a:t>
              </a:r>
              <a:r>
                <a:rPr lang="en-US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had </a:t>
              </a:r>
              <a:r>
                <a:rPr lang="en-US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power to control</a:t>
              </a:r>
            </a:p>
            <a:p>
              <a:r>
                <a:rPr lang="en-US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    flows </a:t>
              </a:r>
              <a:r>
                <a:rPr lang="en-US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of goods, capital and labour.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48" y="2163003"/>
              <a:ext cx="4555086" cy="174279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48" y="3905794"/>
              <a:ext cx="4555086" cy="1740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94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2149" y="826224"/>
            <a:ext cx="10676982" cy="5339444"/>
            <a:chOff x="391886" y="839287"/>
            <a:chExt cx="10912113" cy="53394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249" y="839288"/>
              <a:ext cx="6000750" cy="533944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86" y="839287"/>
              <a:ext cx="4911363" cy="5339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97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14400" y="991428"/>
            <a:ext cx="10502537" cy="5161178"/>
            <a:chOff x="914400" y="991428"/>
            <a:chExt cx="10502537" cy="41814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991428"/>
              <a:ext cx="5804288" cy="41814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688" y="991428"/>
              <a:ext cx="4698249" cy="4181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417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28663" y="833946"/>
            <a:ext cx="10601336" cy="5318660"/>
            <a:chOff x="828663" y="833946"/>
            <a:chExt cx="10601336" cy="53186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2056" y="833946"/>
              <a:ext cx="4767943" cy="531866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663" y="833946"/>
              <a:ext cx="5833393" cy="5318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417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37081" y="701457"/>
            <a:ext cx="10298181" cy="5411960"/>
            <a:chOff x="837081" y="701457"/>
            <a:chExt cx="10298181" cy="54119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9074" y="3756336"/>
              <a:ext cx="3846188" cy="229097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89" y="3833343"/>
              <a:ext cx="3968973" cy="228007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983" y="701457"/>
              <a:ext cx="4904279" cy="207406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081" y="701457"/>
              <a:ext cx="5393902" cy="20740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862" y="2296353"/>
              <a:ext cx="2515507" cy="23540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1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49086" y="770844"/>
            <a:ext cx="10502537" cy="5329510"/>
            <a:chOff x="822961" y="966787"/>
            <a:chExt cx="10502537" cy="48984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961" y="966787"/>
              <a:ext cx="6662056" cy="489843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17" y="966787"/>
              <a:ext cx="3840481" cy="4898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191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20571" y="522514"/>
            <a:ext cx="10287360" cy="5617029"/>
            <a:chOff x="920571" y="522514"/>
            <a:chExt cx="10287360" cy="56170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71" y="1211793"/>
              <a:ext cx="6052546" cy="49277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3117" y="1211793"/>
              <a:ext cx="4234814" cy="492775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743200" y="522514"/>
              <a:ext cx="69958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2060"/>
                  </a:solidFill>
                  <a:latin typeface="Algerian" panose="04020705040A02060702" pitchFamily="82" charset="0"/>
                </a:rPr>
                <a:t>CONDITION OF DEVELOPING NATIONS</a:t>
              </a:r>
              <a:endParaRPr lang="en-US" sz="3200" dirty="0">
                <a:solidFill>
                  <a:srgbClr val="002060"/>
                </a:solidFill>
                <a:latin typeface="Algerian" panose="04020705040A020607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9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853167"/>
            <a:ext cx="10489474" cy="510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6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65" y="893716"/>
            <a:ext cx="10291441" cy="51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0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99901" y="739064"/>
            <a:ext cx="10430099" cy="5361291"/>
            <a:chOff x="934587" y="752127"/>
            <a:chExt cx="10456224" cy="45243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587" y="752127"/>
              <a:ext cx="5675219" cy="452437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9806" y="752128"/>
              <a:ext cx="4781005" cy="4524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224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88274" y="843517"/>
            <a:ext cx="10384973" cy="5243773"/>
            <a:chOff x="888274" y="843518"/>
            <a:chExt cx="10384973" cy="46863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74" y="843518"/>
              <a:ext cx="5590904" cy="46863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179" y="843518"/>
              <a:ext cx="4794068" cy="4686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220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66651" y="679269"/>
            <a:ext cx="10301969" cy="5499462"/>
            <a:chOff x="1227908" y="423591"/>
            <a:chExt cx="10301969" cy="5715952"/>
          </a:xfrm>
        </p:grpSpPr>
        <p:grpSp>
          <p:nvGrpSpPr>
            <p:cNvPr id="4" name="Group 3"/>
            <p:cNvGrpSpPr/>
            <p:nvPr/>
          </p:nvGrpSpPr>
          <p:grpSpPr>
            <a:xfrm>
              <a:off x="1227908" y="423591"/>
              <a:ext cx="3984172" cy="5715952"/>
              <a:chOff x="1227908" y="423591"/>
              <a:chExt cx="3984172" cy="571595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7910" y="423591"/>
                <a:ext cx="3984170" cy="2842123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7908" y="3265714"/>
                <a:ext cx="3984171" cy="2873829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079" y="423591"/>
              <a:ext cx="6317798" cy="5715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09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27463" y="731519"/>
            <a:ext cx="10489473" cy="5381897"/>
            <a:chOff x="618546" y="1132658"/>
            <a:chExt cx="10946845" cy="4629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546" y="1132658"/>
              <a:ext cx="4869895" cy="462915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441" y="1132658"/>
              <a:ext cx="6076950" cy="4629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58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88273" y="809897"/>
            <a:ext cx="9920424" cy="5438717"/>
            <a:chOff x="992776" y="1162594"/>
            <a:chExt cx="9920424" cy="5438717"/>
          </a:xfrm>
        </p:grpSpPr>
        <p:sp>
          <p:nvSpPr>
            <p:cNvPr id="2" name="TextBox 1"/>
            <p:cNvSpPr txBox="1"/>
            <p:nvPr/>
          </p:nvSpPr>
          <p:spPr>
            <a:xfrm>
              <a:off x="2351315" y="1162594"/>
              <a:ext cx="73516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Algerian" panose="04020705040A02060702" pitchFamily="82" charset="0"/>
                </a:rPr>
                <a:t>Conquest, Disease and Trade :</a:t>
              </a:r>
              <a:endParaRPr lang="en-US" sz="3600" dirty="0">
                <a:latin typeface="Algerian" panose="04020705040A02060702" pitchFamily="82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92776" y="2076995"/>
              <a:ext cx="6348549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 pre-modern world shrank after European </a:t>
              </a: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sailors found a sea route to Asia and America </a:t>
              </a: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in the 16</a:t>
              </a:r>
              <a:r>
                <a:rPr lang="en-US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century.</a:t>
              </a:r>
            </a:p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 Indian subcontinent was central to the trade,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but the entry of Europeans helped to expand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this trade towards Europe.</a:t>
              </a:r>
            </a:p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 Spanish and Portuguese were the first European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to conquer America in mid – 16 century.</a:t>
              </a:r>
            </a:p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Precious metal, silver, found in the mines and financed its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trade with Asia.</a:t>
              </a:r>
            </a:p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Legends spread about EL Dorado, the fabled city 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of gold in South America.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1325" y="2076995"/>
              <a:ext cx="3571875" cy="4524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64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75211" y="770710"/>
            <a:ext cx="10515600" cy="5368834"/>
            <a:chOff x="732065" y="1199562"/>
            <a:chExt cx="9239250" cy="43624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315" y="1247774"/>
              <a:ext cx="3048000" cy="387799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065" y="1199562"/>
              <a:ext cx="6191250" cy="436245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177774" y="5232269"/>
              <a:ext cx="2269380" cy="210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lgerian" panose="04020705040A02060702" pitchFamily="82" charset="0"/>
                </a:rPr>
                <a:t>Affected CHILD – by small pox</a:t>
              </a:r>
              <a:endParaRPr lang="en-US" sz="1200" dirty="0">
                <a:latin typeface="Algerian" panose="04020705040A020607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463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1206</TotalTime>
  <Words>433</Words>
  <Application>Microsoft Office PowerPoint</Application>
  <PresentationFormat>Widescreen</PresentationFormat>
  <Paragraphs>73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Algerian</vt:lpstr>
      <vt:lpstr>Arial</vt:lpstr>
      <vt:lpstr>Arial Black</vt:lpstr>
      <vt:lpstr>Bahnschrift Light</vt:lpstr>
      <vt:lpstr>Bahnschrift SemiBold</vt:lpstr>
      <vt:lpstr>Trebuchet MS</vt:lpstr>
      <vt:lpstr>Tw Cen MT</vt:lpstr>
      <vt:lpstr>Wingdings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Saranpriya</dc:creator>
  <cp:lastModifiedBy>sns</cp:lastModifiedBy>
  <cp:revision>97</cp:revision>
  <dcterms:created xsi:type="dcterms:W3CDTF">2020-06-08T12:57:05Z</dcterms:created>
  <dcterms:modified xsi:type="dcterms:W3CDTF">2023-01-18T04:05:02Z</dcterms:modified>
</cp:coreProperties>
</file>